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56" r:id="rId3"/>
    <p:sldId id="258" r:id="rId4"/>
    <p:sldId id="278" r:id="rId5"/>
    <p:sldId id="279" r:id="rId6"/>
    <p:sldId id="259" r:id="rId7"/>
    <p:sldId id="280" r:id="rId8"/>
    <p:sldId id="263" r:id="rId9"/>
    <p:sldId id="292" r:id="rId10"/>
    <p:sldId id="293" r:id="rId11"/>
    <p:sldId id="264" r:id="rId12"/>
    <p:sldId id="294" r:id="rId13"/>
    <p:sldId id="284" r:id="rId14"/>
    <p:sldId id="281" r:id="rId15"/>
    <p:sldId id="285" r:id="rId16"/>
    <p:sldId id="262" r:id="rId17"/>
    <p:sldId id="265" r:id="rId18"/>
    <p:sldId id="286" r:id="rId19"/>
    <p:sldId id="282" r:id="rId20"/>
    <p:sldId id="287" r:id="rId21"/>
    <p:sldId id="288" r:id="rId22"/>
    <p:sldId id="271" r:id="rId23"/>
    <p:sldId id="289" r:id="rId24"/>
    <p:sldId id="290" r:id="rId25"/>
    <p:sldId id="273" r:id="rId26"/>
    <p:sldId id="29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5D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17" autoAdjust="0"/>
    <p:restoredTop sz="94660"/>
  </p:normalViewPr>
  <p:slideViewPr>
    <p:cSldViewPr>
      <p:cViewPr>
        <p:scale>
          <a:sx n="60" d="100"/>
          <a:sy n="60" d="100"/>
        </p:scale>
        <p:origin x="-2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PJAS%2011\temp%20transfer%20dat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PJAS%2011\temp%20transfer%20dat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PJAS%2011\temp%20transfer%20dat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PJAS%2011\temp%20transfer%20dat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PJAS%2011\temp%20transfer%20dat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H:\PJAS%2011\temp%20transfer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Standard</a:t>
            </a:r>
            <a:endParaRPr lang="en-US" dirty="0"/>
          </a:p>
        </c:rich>
      </c:tx>
      <c:layout/>
    </c:title>
    <c:plotArea>
      <c:layout/>
      <c:lineChart>
        <c:grouping val="standard"/>
        <c:ser>
          <c:idx val="1"/>
          <c:order val="0"/>
          <c:tx>
            <c:strRef>
              <c:f>Sheet1!$S$3</c:f>
              <c:strCache>
                <c:ptCount val="1"/>
                <c:pt idx="0">
                  <c:v>Rear</c:v>
                </c:pt>
              </c:strCache>
            </c:strRef>
          </c:tx>
          <c:errBars>
            <c:errDir val="y"/>
            <c:errBarType val="both"/>
            <c:errValType val="fixedVal"/>
            <c:val val="3.4"/>
          </c:errBars>
          <c:cat>
            <c:numRef>
              <c:f>Sheet1!$Q$4:$Q$6</c:f>
              <c:numCache>
                <c:formatCode>General</c:formatCode>
                <c:ptCount val="3"/>
                <c:pt idx="0">
                  <c:v>0</c:v>
                </c:pt>
                <c:pt idx="1">
                  <c:v>120</c:v>
                </c:pt>
                <c:pt idx="2">
                  <c:v>240</c:v>
                </c:pt>
              </c:numCache>
            </c:numRef>
          </c:cat>
          <c:val>
            <c:numRef>
              <c:f>Sheet1!$S$4:$S$6</c:f>
              <c:numCache>
                <c:formatCode>General</c:formatCode>
                <c:ptCount val="3"/>
                <c:pt idx="0">
                  <c:v>21.124675609275005</c:v>
                </c:pt>
                <c:pt idx="1">
                  <c:v>26.847855818950002</c:v>
                </c:pt>
                <c:pt idx="2">
                  <c:v>30.365928359574998</c:v>
                </c:pt>
              </c:numCache>
            </c:numRef>
          </c:val>
        </c:ser>
        <c:ser>
          <c:idx val="2"/>
          <c:order val="1"/>
          <c:tx>
            <c:strRef>
              <c:f>Sheet1!$T$3</c:f>
              <c:strCache>
                <c:ptCount val="1"/>
                <c:pt idx="0">
                  <c:v>Air</c:v>
                </c:pt>
              </c:strCache>
            </c:strRef>
          </c:tx>
          <c:errBars>
            <c:errDir val="y"/>
            <c:errBarType val="both"/>
            <c:errValType val="fixedVal"/>
            <c:val val="5.5"/>
          </c:errBars>
          <c:cat>
            <c:numRef>
              <c:f>Sheet1!$Q$4:$Q$6</c:f>
              <c:numCache>
                <c:formatCode>General</c:formatCode>
                <c:ptCount val="3"/>
                <c:pt idx="0">
                  <c:v>0</c:v>
                </c:pt>
                <c:pt idx="1">
                  <c:v>120</c:v>
                </c:pt>
                <c:pt idx="2">
                  <c:v>240</c:v>
                </c:pt>
              </c:numCache>
            </c:numRef>
          </c:cat>
          <c:val>
            <c:numRef>
              <c:f>Sheet1!$T$4:$T$6</c:f>
              <c:numCache>
                <c:formatCode>General</c:formatCode>
                <c:ptCount val="3"/>
                <c:pt idx="0">
                  <c:v>19.093771788350001</c:v>
                </c:pt>
                <c:pt idx="1">
                  <c:v>29.912816769625</c:v>
                </c:pt>
                <c:pt idx="2">
                  <c:v>28.264200391524998</c:v>
                </c:pt>
              </c:numCache>
            </c:numRef>
          </c:val>
        </c:ser>
        <c:marker val="1"/>
        <c:axId val="52255744"/>
        <c:axId val="52355840"/>
      </c:lineChart>
      <c:catAx>
        <c:axId val="5225574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Time (seconds)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52355840"/>
        <c:crosses val="autoZero"/>
        <c:auto val="1"/>
        <c:lblAlgn val="ctr"/>
        <c:lblOffset val="100"/>
      </c:catAx>
      <c:valAx>
        <c:axId val="52355840"/>
        <c:scaling>
          <c:orientation val="minMax"/>
          <c:max val="35"/>
          <c:min val="15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Temperature (</a:t>
                </a:r>
                <a:r>
                  <a:rPr lang="en-US" dirty="0" smtClean="0">
                    <a:latin typeface="Times New Roman"/>
                    <a:cs typeface="Times New Roman"/>
                  </a:rPr>
                  <a:t>°C)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5225574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Fire</a:t>
            </a:r>
            <a:r>
              <a:rPr lang="en-US" baseline="0" dirty="0" smtClean="0"/>
              <a:t> Retardant</a:t>
            </a:r>
            <a:endParaRPr lang="en-US" dirty="0"/>
          </a:p>
        </c:rich>
      </c:tx>
      <c:layout/>
    </c:title>
    <c:plotArea>
      <c:layout/>
      <c:lineChart>
        <c:grouping val="standard"/>
        <c:ser>
          <c:idx val="1"/>
          <c:order val="0"/>
          <c:tx>
            <c:strRef>
              <c:f>Sheet1!$S$10</c:f>
              <c:strCache>
                <c:ptCount val="1"/>
                <c:pt idx="0">
                  <c:v>Rear</c:v>
                </c:pt>
              </c:strCache>
            </c:strRef>
          </c:tx>
          <c:errBars>
            <c:errDir val="y"/>
            <c:errBarType val="both"/>
            <c:errValType val="fixedVal"/>
            <c:val val="0.8600000000000001"/>
          </c:errBars>
          <c:cat>
            <c:numRef>
              <c:f>Sheet1!$Q$11:$Q$13</c:f>
              <c:numCache>
                <c:formatCode>General</c:formatCode>
                <c:ptCount val="3"/>
                <c:pt idx="0">
                  <c:v>0</c:v>
                </c:pt>
                <c:pt idx="1">
                  <c:v>120</c:v>
                </c:pt>
                <c:pt idx="2">
                  <c:v>240</c:v>
                </c:pt>
              </c:numCache>
            </c:numRef>
          </c:cat>
          <c:val>
            <c:numRef>
              <c:f>Sheet1!$S$11:$S$13</c:f>
              <c:numCache>
                <c:formatCode>General</c:formatCode>
                <c:ptCount val="3"/>
                <c:pt idx="0">
                  <c:v>22.725153480324991</c:v>
                </c:pt>
                <c:pt idx="1">
                  <c:v>31.433755715775</c:v>
                </c:pt>
                <c:pt idx="2">
                  <c:v>31.764881276049994</c:v>
                </c:pt>
              </c:numCache>
            </c:numRef>
          </c:val>
        </c:ser>
        <c:marker val="1"/>
        <c:axId val="52375936"/>
        <c:axId val="52377472"/>
      </c:lineChart>
      <c:catAx>
        <c:axId val="5237593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Time (seconds)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52377472"/>
        <c:crosses val="autoZero"/>
        <c:auto val="1"/>
        <c:lblAlgn val="ctr"/>
        <c:lblOffset val="100"/>
      </c:catAx>
      <c:valAx>
        <c:axId val="52377472"/>
        <c:scaling>
          <c:orientation val="minMax"/>
          <c:max val="35"/>
          <c:min val="15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Temperature</a:t>
                </a:r>
                <a:r>
                  <a:rPr lang="en-US" baseline="0" dirty="0" smtClean="0"/>
                  <a:t> (</a:t>
                </a:r>
                <a:r>
                  <a:rPr lang="en-US" baseline="0" dirty="0" smtClean="0">
                    <a:latin typeface="Times New Roman"/>
                    <a:cs typeface="Times New Roman"/>
                  </a:rPr>
                  <a:t>°C)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5237593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% Mass Lost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Sheet2!$N$3</c:f>
              <c:strCache>
                <c:ptCount val="1"/>
                <c:pt idx="0">
                  <c:v>fireproof</c:v>
                </c:pt>
              </c:strCache>
            </c:strRef>
          </c:tx>
          <c:spPr>
            <a:ln w="57150">
              <a:solidFill>
                <a:srgbClr val="00B0F0"/>
              </a:solidFill>
            </a:ln>
          </c:spPr>
          <c:marker>
            <c:symbol val="none"/>
          </c:marker>
          <c:cat>
            <c:numRef>
              <c:f>Sheet2!$M$4:$M$7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</c:numCache>
            </c:numRef>
          </c:cat>
          <c:val>
            <c:numRef>
              <c:f>Sheet2!$N$4:$N$7</c:f>
              <c:numCache>
                <c:formatCode>0.000%</c:formatCode>
                <c:ptCount val="4"/>
                <c:pt idx="0" formatCode="General">
                  <c:v>0</c:v>
                </c:pt>
                <c:pt idx="1">
                  <c:v>1.9875327491192031E-3</c:v>
                </c:pt>
                <c:pt idx="2">
                  <c:v>3.6889332003988085E-2</c:v>
                </c:pt>
                <c:pt idx="3">
                  <c:v>8.1356893130492255E-2</c:v>
                </c:pt>
              </c:numCache>
            </c:numRef>
          </c:val>
        </c:ser>
        <c:ser>
          <c:idx val="1"/>
          <c:order val="1"/>
          <c:tx>
            <c:strRef>
              <c:f>Sheet2!$O$3</c:f>
              <c:strCache>
                <c:ptCount val="1"/>
                <c:pt idx="0">
                  <c:v>standard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numRef>
              <c:f>Sheet2!$M$4:$M$7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</c:numCache>
            </c:numRef>
          </c:cat>
          <c:val>
            <c:numRef>
              <c:f>Sheet2!$O$4:$O$7</c:f>
              <c:numCache>
                <c:formatCode>0.000%</c:formatCode>
                <c:ptCount val="4"/>
                <c:pt idx="0" formatCode="General">
                  <c:v>0</c:v>
                </c:pt>
                <c:pt idx="1">
                  <c:v>1.0185316169189322E-2</c:v>
                </c:pt>
                <c:pt idx="2">
                  <c:v>5.4111330884430583E-2</c:v>
                </c:pt>
                <c:pt idx="3">
                  <c:v>0.11611010199804389</c:v>
                </c:pt>
              </c:numCache>
            </c:numRef>
          </c:val>
        </c:ser>
        <c:marker val="1"/>
        <c:axId val="52374144"/>
        <c:axId val="52429184"/>
      </c:lineChart>
      <c:catAx>
        <c:axId val="5237414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Time (minutes)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52429184"/>
        <c:crosses val="autoZero"/>
        <c:auto val="1"/>
        <c:lblAlgn val="ctr"/>
        <c:lblOffset val="100"/>
      </c:catAx>
      <c:valAx>
        <c:axId val="5242918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Percent</a:t>
                </a:r>
                <a:r>
                  <a:rPr lang="en-US" baseline="0" dirty="0" smtClean="0"/>
                  <a:t> Mass</a:t>
                </a:r>
                <a:endParaRPr lang="en-US" dirty="0"/>
              </a:p>
            </c:rich>
          </c:tx>
          <c:layout/>
        </c:title>
        <c:numFmt formatCode="0%" sourceLinked="0"/>
        <c:tickLblPos val="nextTo"/>
        <c:crossAx val="5237414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Standard Drywall (Baked)</a:t>
            </a:r>
            <a:endParaRPr lang="en-US" dirty="0"/>
          </a:p>
        </c:rich>
      </c:tx>
      <c:layout/>
    </c:title>
    <c:plotArea>
      <c:layout/>
      <c:lineChart>
        <c:grouping val="standard"/>
        <c:ser>
          <c:idx val="1"/>
          <c:order val="0"/>
          <c:tx>
            <c:strRef>
              <c:f>Sheet1!$S$17</c:f>
              <c:strCache>
                <c:ptCount val="1"/>
                <c:pt idx="0">
                  <c:v>Rear</c:v>
                </c:pt>
              </c:strCache>
            </c:strRef>
          </c:tx>
          <c:cat>
            <c:numRef>
              <c:f>Sheet1!$Q$18:$Q$20</c:f>
              <c:numCache>
                <c:formatCode>General</c:formatCode>
                <c:ptCount val="3"/>
                <c:pt idx="0">
                  <c:v>0</c:v>
                </c:pt>
                <c:pt idx="1">
                  <c:v>120</c:v>
                </c:pt>
                <c:pt idx="2">
                  <c:v>240</c:v>
                </c:pt>
              </c:numCache>
            </c:numRef>
          </c:cat>
          <c:val>
            <c:numRef>
              <c:f>Sheet1!$S$18:$S$20</c:f>
              <c:numCache>
                <c:formatCode>General</c:formatCode>
                <c:ptCount val="3"/>
                <c:pt idx="0">
                  <c:v>24.756752841499992</c:v>
                </c:pt>
                <c:pt idx="1">
                  <c:v>26.192561556825002</c:v>
                </c:pt>
                <c:pt idx="2">
                  <c:v>30.297285295824999</c:v>
                </c:pt>
              </c:numCache>
            </c:numRef>
          </c:val>
        </c:ser>
        <c:ser>
          <c:idx val="2"/>
          <c:order val="1"/>
          <c:tx>
            <c:strRef>
              <c:f>Sheet1!$T$17</c:f>
              <c:strCache>
                <c:ptCount val="1"/>
                <c:pt idx="0">
                  <c:v>Air</c:v>
                </c:pt>
              </c:strCache>
            </c:strRef>
          </c:tx>
          <c:cat>
            <c:numRef>
              <c:f>Sheet1!$Q$18:$Q$20</c:f>
              <c:numCache>
                <c:formatCode>General</c:formatCode>
                <c:ptCount val="3"/>
                <c:pt idx="0">
                  <c:v>0</c:v>
                </c:pt>
                <c:pt idx="1">
                  <c:v>120</c:v>
                </c:pt>
                <c:pt idx="2">
                  <c:v>240</c:v>
                </c:pt>
              </c:numCache>
            </c:numRef>
          </c:cat>
          <c:val>
            <c:numRef>
              <c:f>Sheet1!$T$18:$T$20</c:f>
              <c:numCache>
                <c:formatCode>General</c:formatCode>
                <c:ptCount val="3"/>
                <c:pt idx="0">
                  <c:v>22.140488145324998</c:v>
                </c:pt>
                <c:pt idx="1">
                  <c:v>24.084289110649994</c:v>
                </c:pt>
                <c:pt idx="2">
                  <c:v>25.1256110564</c:v>
                </c:pt>
              </c:numCache>
            </c:numRef>
          </c:val>
        </c:ser>
        <c:marker val="1"/>
        <c:axId val="52454528"/>
        <c:axId val="52456064"/>
      </c:lineChart>
      <c:catAx>
        <c:axId val="5245452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Time (seconds)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52456064"/>
        <c:crosses val="autoZero"/>
        <c:auto val="1"/>
        <c:lblAlgn val="ctr"/>
        <c:lblOffset val="100"/>
      </c:catAx>
      <c:valAx>
        <c:axId val="52456064"/>
        <c:scaling>
          <c:orientation val="minMax"/>
          <c:max val="35"/>
          <c:min val="15"/>
        </c:scaling>
        <c:axPos val="l"/>
        <c:majorGridlines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prstClr val="white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i="0" kern="1200" baseline="0" dirty="0" smtClean="0">
                    <a:solidFill>
                      <a:srgbClr val="FFFFFF"/>
                    </a:solidFill>
                  </a:rPr>
                  <a:t>Temperature (</a:t>
                </a:r>
                <a:r>
                  <a:rPr lang="en-US" sz="1000" b="1" i="0" kern="1200" baseline="0" dirty="0" smtClean="0">
                    <a:solidFill>
                      <a:srgbClr val="FFFFFF"/>
                    </a:solidFill>
                    <a:latin typeface="Times New Roman"/>
                    <a:cs typeface="Times New Roman"/>
                  </a:rPr>
                  <a:t>°C)</a:t>
                </a:r>
                <a:endParaRPr lang="en-US" sz="1000" b="1" i="0" kern="1200" baseline="0" dirty="0">
                  <a:solidFill>
                    <a:srgbClr val="FFFFFF"/>
                  </a:solidFill>
                </a:endParaRPr>
              </a:p>
            </c:rich>
          </c:tx>
          <c:layout/>
        </c:title>
        <c:numFmt formatCode="General" sourceLinked="1"/>
        <c:tickLblPos val="nextTo"/>
        <c:crossAx val="5245452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Fire Retardant (Baked)</a:t>
            </a:r>
            <a:endParaRPr lang="en-US" dirty="0"/>
          </a:p>
        </c:rich>
      </c:tx>
      <c:layout/>
    </c:title>
    <c:plotArea>
      <c:layout/>
      <c:lineChart>
        <c:grouping val="standard"/>
        <c:ser>
          <c:idx val="1"/>
          <c:order val="0"/>
          <c:tx>
            <c:strRef>
              <c:f>Sheet1!$S$24</c:f>
              <c:strCache>
                <c:ptCount val="1"/>
                <c:pt idx="0">
                  <c:v>Rear</c:v>
                </c:pt>
              </c:strCache>
            </c:strRef>
          </c:tx>
          <c:cat>
            <c:numRef>
              <c:f>Sheet1!$Q$25:$Q$27</c:f>
              <c:numCache>
                <c:formatCode>General</c:formatCode>
                <c:ptCount val="3"/>
                <c:pt idx="0">
                  <c:v>0</c:v>
                </c:pt>
                <c:pt idx="1">
                  <c:v>120</c:v>
                </c:pt>
                <c:pt idx="2">
                  <c:v>240</c:v>
                </c:pt>
              </c:numCache>
            </c:numRef>
          </c:cat>
          <c:val>
            <c:numRef>
              <c:f>Sheet1!$S$25:$S$27</c:f>
              <c:numCache>
                <c:formatCode>0.00</c:formatCode>
                <c:ptCount val="3"/>
                <c:pt idx="0">
                  <c:v>24.033615909724997</c:v>
                </c:pt>
                <c:pt idx="1">
                  <c:v>24.403527784074999</c:v>
                </c:pt>
                <c:pt idx="2">
                  <c:v>26.522113973449997</c:v>
                </c:pt>
              </c:numCache>
            </c:numRef>
          </c:val>
        </c:ser>
        <c:ser>
          <c:idx val="2"/>
          <c:order val="1"/>
          <c:tx>
            <c:strRef>
              <c:f>Sheet1!$T$24</c:f>
              <c:strCache>
                <c:ptCount val="1"/>
                <c:pt idx="0">
                  <c:v>Air</c:v>
                </c:pt>
              </c:strCache>
            </c:strRef>
          </c:tx>
          <c:cat>
            <c:numRef>
              <c:f>Sheet1!$Q$25:$Q$27</c:f>
              <c:numCache>
                <c:formatCode>General</c:formatCode>
                <c:ptCount val="3"/>
                <c:pt idx="0">
                  <c:v>0</c:v>
                </c:pt>
                <c:pt idx="1">
                  <c:v>120</c:v>
                </c:pt>
                <c:pt idx="2">
                  <c:v>240</c:v>
                </c:pt>
              </c:numCache>
            </c:numRef>
          </c:cat>
          <c:val>
            <c:numRef>
              <c:f>Sheet1!$T$25:$T$27</c:f>
              <c:numCache>
                <c:formatCode>0.00</c:formatCode>
                <c:ptCount val="3"/>
                <c:pt idx="0">
                  <c:v>23.638368906850005</c:v>
                </c:pt>
                <c:pt idx="1">
                  <c:v>24.551649812874995</c:v>
                </c:pt>
                <c:pt idx="2">
                  <c:v>25.232459215574991</c:v>
                </c:pt>
              </c:numCache>
            </c:numRef>
          </c:val>
        </c:ser>
        <c:marker val="1"/>
        <c:axId val="52476928"/>
        <c:axId val="52491008"/>
      </c:lineChart>
      <c:catAx>
        <c:axId val="5247692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Time (seconds)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52491008"/>
        <c:crosses val="autoZero"/>
        <c:auto val="1"/>
        <c:lblAlgn val="ctr"/>
        <c:lblOffset val="100"/>
      </c:catAx>
      <c:valAx>
        <c:axId val="52491008"/>
        <c:scaling>
          <c:orientation val="minMax"/>
          <c:max val="35"/>
          <c:min val="15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Temperature (</a:t>
                </a:r>
                <a:r>
                  <a:rPr lang="en-US" dirty="0" smtClean="0">
                    <a:latin typeface="Times New Roman"/>
                    <a:cs typeface="Times New Roman"/>
                  </a:rPr>
                  <a:t>°C)</a:t>
                </a:r>
                <a:endParaRPr lang="en-US" dirty="0"/>
              </a:p>
            </c:rich>
          </c:tx>
          <c:layout/>
        </c:title>
        <c:numFmt formatCode="0.00" sourceLinked="1"/>
        <c:tickLblPos val="nextTo"/>
        <c:crossAx val="5247692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Sheet1!$AA$31</c:f>
              <c:strCache>
                <c:ptCount val="1"/>
                <c:pt idx="0">
                  <c:v>standard</c:v>
                </c:pt>
              </c:strCache>
            </c:strRef>
          </c:tx>
          <c:errBars>
            <c:errDir val="y"/>
            <c:errBarType val="both"/>
            <c:errValType val="fixedVal"/>
            <c:val val="6.5"/>
          </c:errBars>
          <c:cat>
            <c:numRef>
              <c:f>Sheet1!$Z$32:$Z$34</c:f>
              <c:numCache>
                <c:formatCode>General</c:formatCode>
                <c:ptCount val="3"/>
                <c:pt idx="0">
                  <c:v>0</c:v>
                </c:pt>
                <c:pt idx="1">
                  <c:v>120</c:v>
                </c:pt>
                <c:pt idx="2">
                  <c:v>240</c:v>
                </c:pt>
              </c:numCache>
            </c:numRef>
          </c:cat>
          <c:val>
            <c:numRef>
              <c:f>Sheet1!$AA$32:$AA$34</c:f>
              <c:numCache>
                <c:formatCode>General</c:formatCode>
                <c:ptCount val="3"/>
                <c:pt idx="0">
                  <c:v>19.920757044025002</c:v>
                </c:pt>
                <c:pt idx="1">
                  <c:v>114.81419749225</c:v>
                </c:pt>
                <c:pt idx="2">
                  <c:v>62.167567897075003</c:v>
                </c:pt>
              </c:numCache>
            </c:numRef>
          </c:val>
        </c:ser>
        <c:ser>
          <c:idx val="1"/>
          <c:order val="1"/>
          <c:tx>
            <c:strRef>
              <c:f>Sheet1!$AB$31</c:f>
              <c:strCache>
                <c:ptCount val="1"/>
                <c:pt idx="0">
                  <c:v>fire ret.</c:v>
                </c:pt>
              </c:strCache>
            </c:strRef>
          </c:tx>
          <c:errBars>
            <c:errDir val="y"/>
            <c:errBarType val="both"/>
            <c:errValType val="fixedVal"/>
            <c:val val="6.4"/>
          </c:errBars>
          <c:cat>
            <c:numRef>
              <c:f>Sheet1!$Z$32:$Z$34</c:f>
              <c:numCache>
                <c:formatCode>General</c:formatCode>
                <c:ptCount val="3"/>
                <c:pt idx="0">
                  <c:v>0</c:v>
                </c:pt>
                <c:pt idx="1">
                  <c:v>120</c:v>
                </c:pt>
                <c:pt idx="2">
                  <c:v>240</c:v>
                </c:pt>
              </c:numCache>
            </c:numRef>
          </c:cat>
          <c:val>
            <c:numRef>
              <c:f>Sheet1!$AB$32:$AB$34</c:f>
              <c:numCache>
                <c:formatCode>General</c:formatCode>
                <c:ptCount val="3"/>
                <c:pt idx="0">
                  <c:v>22.3704028501</c:v>
                </c:pt>
                <c:pt idx="1">
                  <c:v>96.474070747149995</c:v>
                </c:pt>
                <c:pt idx="2">
                  <c:v>50.038040967325003</c:v>
                </c:pt>
              </c:numCache>
            </c:numRef>
          </c:val>
        </c:ser>
        <c:ser>
          <c:idx val="2"/>
          <c:order val="2"/>
          <c:tx>
            <c:strRef>
              <c:f>Sheet1!$AC$31</c:f>
              <c:strCache>
                <c:ptCount val="1"/>
                <c:pt idx="0">
                  <c:v>baked st</c:v>
                </c:pt>
              </c:strCache>
            </c:strRef>
          </c:tx>
          <c:errBars>
            <c:errDir val="y"/>
            <c:errBarType val="both"/>
            <c:errValType val="fixedVal"/>
            <c:val val="7.3"/>
          </c:errBars>
          <c:cat>
            <c:numRef>
              <c:f>Sheet1!$Z$32:$Z$34</c:f>
              <c:numCache>
                <c:formatCode>General</c:formatCode>
                <c:ptCount val="3"/>
                <c:pt idx="0">
                  <c:v>0</c:v>
                </c:pt>
                <c:pt idx="1">
                  <c:v>120</c:v>
                </c:pt>
                <c:pt idx="2">
                  <c:v>240</c:v>
                </c:pt>
              </c:numCache>
            </c:numRef>
          </c:cat>
          <c:val>
            <c:numRef>
              <c:f>Sheet1!$AC$32:$AC$34</c:f>
              <c:numCache>
                <c:formatCode>General</c:formatCode>
                <c:ptCount val="3"/>
                <c:pt idx="0">
                  <c:v>24.894991203375</c:v>
                </c:pt>
                <c:pt idx="1">
                  <c:v>114.08696903649999</c:v>
                </c:pt>
                <c:pt idx="2">
                  <c:v>69.917491108149989</c:v>
                </c:pt>
              </c:numCache>
            </c:numRef>
          </c:val>
        </c:ser>
        <c:ser>
          <c:idx val="3"/>
          <c:order val="3"/>
          <c:tx>
            <c:strRef>
              <c:f>Sheet1!$AD$31</c:f>
              <c:strCache>
                <c:ptCount val="1"/>
                <c:pt idx="0">
                  <c:v>baked fire</c:v>
                </c:pt>
              </c:strCache>
            </c:strRef>
          </c:tx>
          <c:errBars>
            <c:errDir val="y"/>
            <c:errBarType val="both"/>
            <c:errValType val="fixedVal"/>
            <c:val val="4.5999999999999996"/>
          </c:errBars>
          <c:cat>
            <c:numRef>
              <c:f>Sheet1!$Z$32:$Z$34</c:f>
              <c:numCache>
                <c:formatCode>General</c:formatCode>
                <c:ptCount val="3"/>
                <c:pt idx="0">
                  <c:v>0</c:v>
                </c:pt>
                <c:pt idx="1">
                  <c:v>120</c:v>
                </c:pt>
                <c:pt idx="2">
                  <c:v>240</c:v>
                </c:pt>
              </c:numCache>
            </c:numRef>
          </c:cat>
          <c:val>
            <c:numRef>
              <c:f>Sheet1!$AD$32:$AD$34</c:f>
              <c:numCache>
                <c:formatCode>General</c:formatCode>
                <c:ptCount val="3"/>
                <c:pt idx="0">
                  <c:v>24.189939864099998</c:v>
                </c:pt>
                <c:pt idx="1">
                  <c:v>101.60436044585001</c:v>
                </c:pt>
                <c:pt idx="2">
                  <c:v>66.134982824825002</c:v>
                </c:pt>
              </c:numCache>
            </c:numRef>
          </c:val>
        </c:ser>
        <c:marker val="1"/>
        <c:axId val="85006976"/>
        <c:axId val="85177088"/>
      </c:lineChart>
      <c:catAx>
        <c:axId val="85006976"/>
        <c:scaling>
          <c:orientation val="minMax"/>
        </c:scaling>
        <c:axPos val="b"/>
        <c:numFmt formatCode="General" sourceLinked="1"/>
        <c:tickLblPos val="nextTo"/>
        <c:crossAx val="85177088"/>
        <c:crosses val="autoZero"/>
        <c:auto val="1"/>
        <c:lblAlgn val="ctr"/>
        <c:lblOffset val="100"/>
      </c:catAx>
      <c:valAx>
        <c:axId val="85177088"/>
        <c:scaling>
          <c:orientation val="minMax"/>
        </c:scaling>
        <c:axPos val="l"/>
        <c:majorGridlines/>
        <c:numFmt formatCode="General" sourceLinked="1"/>
        <c:tickLblPos val="nextTo"/>
        <c:crossAx val="8500697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637BB6B-EE1B-48FB-8575-0D55C373DE88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637BB6B-EE1B-48FB-8575-0D55C373DE88}" type="datetimeFigureOut">
              <a:rPr lang="en-US" smtClean="0"/>
              <a:pPr/>
              <a:t>3/4/2011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Owner\My Documents\My Pictures\album 3-2-2011\000_0028.JPG"/>
          <p:cNvPicPr>
            <a:picLocks noChangeAspect="1" noChangeArrowheads="1"/>
          </p:cNvPicPr>
          <p:nvPr/>
        </p:nvPicPr>
        <p:blipFill>
          <a:blip r:embed="rId2" cstate="print"/>
          <a:srcRect t="8966" r="9891"/>
          <a:stretch>
            <a:fillRect/>
          </a:stretch>
        </p:blipFill>
        <p:spPr bwMode="auto">
          <a:xfrm>
            <a:off x="609600" y="533400"/>
            <a:ext cx="7894637" cy="598099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Fire heat gun from a distance of 30cm for 120 seconds, continue recording for another 120 seconds to cool</a:t>
            </a:r>
          </a:p>
          <a:p>
            <a:r>
              <a:rPr lang="en-US" dirty="0" smtClean="0"/>
              <a:t>Allow gun to cool and probes to balance</a:t>
            </a:r>
          </a:p>
          <a:p>
            <a:r>
              <a:rPr lang="en-US" dirty="0" smtClean="0"/>
              <a:t>Remove probes from drywall, and proceed with next sample</a:t>
            </a:r>
          </a:p>
          <a:p>
            <a:r>
              <a:rPr lang="en-US" dirty="0" smtClean="0"/>
              <a:t>Use 4 standard and 4 fire retardant samples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Owner\My Documents\My Pictures\album 3-2-2011\000_0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363" y="365125"/>
            <a:ext cx="8169275" cy="612616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Continued (Again)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Baked 4 of each type to find mass loss and determine bake time</a:t>
            </a:r>
          </a:p>
          <a:p>
            <a:r>
              <a:rPr lang="en-US" dirty="0" smtClean="0"/>
              <a:t>Baked a fresh batch of 4 of each type</a:t>
            </a:r>
          </a:p>
          <a:p>
            <a:r>
              <a:rPr lang="en-US" dirty="0" smtClean="0"/>
              <a:t>Repeated heat transfer tests using these samples</a:t>
            </a:r>
          </a:p>
          <a:p>
            <a:r>
              <a:rPr lang="en-US" dirty="0" smtClean="0"/>
              <a:t>Record all data</a:t>
            </a:r>
          </a:p>
        </p:txBody>
      </p:sp>
    </p:spTree>
  </p:cSld>
  <p:clrMapOvr>
    <a:masterClrMapping/>
  </p:clrMapOvr>
  <p:transition spd="med"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Removing the 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Baking removes water (evaporation)</a:t>
            </a:r>
          </a:p>
          <a:p>
            <a:pPr lvl="1"/>
            <a:r>
              <a:rPr lang="en-US" dirty="0" smtClean="0"/>
              <a:t>Used 4 samples of each type to decide time and temp to be used</a:t>
            </a:r>
          </a:p>
          <a:p>
            <a:r>
              <a:rPr lang="en-US" dirty="0" smtClean="0"/>
              <a:t>Baked </a:t>
            </a:r>
            <a:r>
              <a:rPr lang="en-US" dirty="0" smtClean="0"/>
              <a:t>in oven for an hour at </a:t>
            </a:r>
            <a:r>
              <a:rPr lang="en-US" dirty="0" smtClean="0"/>
              <a:t>175°C</a:t>
            </a:r>
            <a:endParaRPr lang="en-US" dirty="0" smtClean="0"/>
          </a:p>
          <a:p>
            <a:pPr lvl="1"/>
            <a:r>
              <a:rPr lang="en-US" dirty="0" smtClean="0"/>
              <a:t>Chose this temperature because it was low enough that the cardboard wouldn’t burn</a:t>
            </a:r>
          </a:p>
          <a:p>
            <a:pPr lvl="1"/>
            <a:r>
              <a:rPr lang="en-US" dirty="0" smtClean="0"/>
              <a:t>Chose this time because it started burning anyways if over an </a:t>
            </a:r>
            <a:r>
              <a:rPr lang="en-US" dirty="0" smtClean="0"/>
              <a:t>hour</a:t>
            </a:r>
            <a:endParaRPr lang="en-US" dirty="0" smtClean="0"/>
          </a:p>
        </p:txBody>
      </p:sp>
    </p:spTree>
  </p:cSld>
  <p:clrMapOvr>
    <a:masterClrMapping/>
  </p:clrMapOvr>
  <p:transition spd="med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Logger Pro</a:t>
            </a:r>
            <a:endParaRPr lang="en-US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6876" y="1600200"/>
            <a:ext cx="548824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7467600" cy="5440363"/>
          </a:xfrm>
        </p:spPr>
        <p:txBody>
          <a:bodyPr/>
          <a:lstStyle/>
          <a:p>
            <a:r>
              <a:rPr lang="en-US" dirty="0" smtClean="0"/>
              <a:t>Experimental Variable</a:t>
            </a:r>
          </a:p>
          <a:p>
            <a:pPr lvl="1"/>
            <a:r>
              <a:rPr lang="en-US" dirty="0" smtClean="0"/>
              <a:t>Type of Drywall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Experimental Groups</a:t>
            </a:r>
          </a:p>
          <a:p>
            <a:pPr lvl="1"/>
            <a:r>
              <a:rPr lang="en-US" dirty="0" smtClean="0"/>
              <a:t>Fire-Retardant and Standard Gypsum Board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Control Group</a:t>
            </a:r>
          </a:p>
          <a:p>
            <a:pPr lvl="1"/>
            <a:r>
              <a:rPr lang="en-US" dirty="0" smtClean="0"/>
              <a:t>No heat gun applied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Control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Same Equipment</a:t>
            </a:r>
          </a:p>
          <a:p>
            <a:pPr lvl="1"/>
            <a:r>
              <a:rPr lang="en-US" dirty="0" smtClean="0"/>
              <a:t>Heat gun</a:t>
            </a:r>
          </a:p>
          <a:p>
            <a:pPr lvl="1"/>
            <a:r>
              <a:rPr lang="en-US" dirty="0" smtClean="0"/>
              <a:t>Temperature probes</a:t>
            </a:r>
          </a:p>
          <a:p>
            <a:pPr lvl="1"/>
            <a:r>
              <a:rPr lang="en-US" dirty="0" smtClean="0"/>
              <a:t>Oven</a:t>
            </a:r>
          </a:p>
          <a:p>
            <a:r>
              <a:rPr lang="en-US" dirty="0" smtClean="0"/>
              <a:t>Drywall brand</a:t>
            </a:r>
          </a:p>
          <a:p>
            <a:pPr lvl="1"/>
            <a:r>
              <a:rPr lang="en-US" dirty="0" smtClean="0"/>
              <a:t>Stored in same surroundings</a:t>
            </a:r>
          </a:p>
          <a:p>
            <a:pPr lvl="1"/>
            <a:r>
              <a:rPr lang="en-US" dirty="0" smtClean="0"/>
              <a:t>Cut and tested at same time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0"/>
            <a:ext cx="7467600" cy="1143000"/>
          </a:xfrm>
        </p:spPr>
        <p:txBody>
          <a:bodyPr/>
          <a:lstStyle/>
          <a:p>
            <a:pPr algn="ctr"/>
            <a:r>
              <a:rPr lang="en-US" dirty="0" smtClean="0"/>
              <a:t>Initial Heat Transfer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724400" y="1143000"/>
            <a:ext cx="4191000" cy="5181600"/>
          </a:xfrm>
        </p:spPr>
        <p:txBody>
          <a:bodyPr/>
          <a:lstStyle/>
          <a:p>
            <a:r>
              <a:rPr lang="en-US" dirty="0" smtClean="0"/>
              <a:t>Box might not be air tight, inconsistencies</a:t>
            </a:r>
            <a:endParaRPr lang="en-US" dirty="0" smtClean="0"/>
          </a:p>
          <a:p>
            <a:pPr lvl="1"/>
            <a:r>
              <a:rPr lang="en-US" dirty="0" smtClean="0"/>
              <a:t>No conclusions</a:t>
            </a:r>
            <a:endParaRPr lang="en-US" dirty="0" smtClean="0"/>
          </a:p>
          <a:p>
            <a:pPr lvl="1"/>
            <a:r>
              <a:rPr lang="en-US" dirty="0" smtClean="0"/>
              <a:t>Air temperature rose at unusual rates</a:t>
            </a:r>
          </a:p>
          <a:p>
            <a:r>
              <a:rPr lang="en-US" dirty="0" smtClean="0"/>
              <a:t>Probe malfunction for fire </a:t>
            </a:r>
            <a:r>
              <a:rPr lang="en-US" dirty="0" smtClean="0"/>
              <a:t>retardant</a:t>
            </a:r>
          </a:p>
          <a:p>
            <a:pPr lvl="1"/>
            <a:r>
              <a:rPr lang="en-US" dirty="0" smtClean="0"/>
              <a:t>No air temperature data</a:t>
            </a:r>
            <a:endParaRPr lang="en-US" dirty="0" smtClean="0"/>
          </a:p>
        </p:txBody>
      </p:sp>
      <p:graphicFrame>
        <p:nvGraphicFramePr>
          <p:cNvPr id="9" name="Chart 8"/>
          <p:cNvGraphicFramePr/>
          <p:nvPr/>
        </p:nvGraphicFramePr>
        <p:xfrm>
          <a:off x="0" y="1371600"/>
          <a:ext cx="4572000" cy="2748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/>
          <p:nvPr/>
        </p:nvGraphicFramePr>
        <p:xfrm>
          <a:off x="0" y="4109357"/>
          <a:ext cx="4572000" cy="2748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Water Loss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600200"/>
          <a:ext cx="7467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Drywall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Does it BURN?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0"/>
            <a:ext cx="5257800" cy="1143000"/>
          </a:xfrm>
        </p:spPr>
        <p:txBody>
          <a:bodyPr/>
          <a:lstStyle/>
          <a:p>
            <a:r>
              <a:rPr lang="en-US" dirty="0" smtClean="0"/>
              <a:t>Baked Heat Transfer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1295400"/>
            <a:ext cx="4038600" cy="4800600"/>
          </a:xfrm>
        </p:spPr>
        <p:txBody>
          <a:bodyPr>
            <a:noAutofit/>
          </a:bodyPr>
          <a:lstStyle/>
          <a:p>
            <a:r>
              <a:rPr lang="en-US" dirty="0" smtClean="0"/>
              <a:t>Made better seal</a:t>
            </a:r>
          </a:p>
          <a:p>
            <a:pPr lvl="1"/>
            <a:r>
              <a:rPr lang="en-US" dirty="0" smtClean="0"/>
              <a:t>Deviation not even visible on chart</a:t>
            </a:r>
            <a:endParaRPr lang="en-US" dirty="0" smtClean="0"/>
          </a:p>
          <a:p>
            <a:pPr lvl="1"/>
            <a:r>
              <a:rPr lang="en-US" dirty="0" smtClean="0"/>
              <a:t>Decreased </a:t>
            </a:r>
            <a:r>
              <a:rPr lang="en-US" dirty="0" smtClean="0"/>
              <a:t>deviation makes data </a:t>
            </a:r>
            <a:r>
              <a:rPr lang="en-US" dirty="0" smtClean="0"/>
              <a:t>useful</a:t>
            </a:r>
            <a:endParaRPr lang="en-US" dirty="0" smtClean="0"/>
          </a:p>
          <a:p>
            <a:r>
              <a:rPr lang="en-US" dirty="0" smtClean="0"/>
              <a:t>Significantly different from first run</a:t>
            </a:r>
            <a:endParaRPr lang="en-US" dirty="0" smtClean="0"/>
          </a:p>
        </p:txBody>
      </p:sp>
      <p:graphicFrame>
        <p:nvGraphicFramePr>
          <p:cNvPr id="4" name="Chart 3"/>
          <p:cNvGraphicFramePr/>
          <p:nvPr/>
        </p:nvGraphicFramePr>
        <p:xfrm>
          <a:off x="0" y="1219200"/>
          <a:ext cx="4572000" cy="2748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0" y="4109357"/>
          <a:ext cx="4572000" cy="2748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Max Surface Heat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685800" y="1524000"/>
          <a:ext cx="7467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Fire retardant drywall actually contains less water, but conducts less heats</a:t>
            </a:r>
          </a:p>
          <a:p>
            <a:endParaRPr lang="en-US" dirty="0" smtClean="0"/>
          </a:p>
          <a:p>
            <a:r>
              <a:rPr lang="en-US" dirty="0" smtClean="0"/>
              <a:t>Surface temperature is lower, but so is rear temperature</a:t>
            </a:r>
          </a:p>
          <a:p>
            <a:pPr lvl="1"/>
            <a:r>
              <a:rPr lang="en-US" dirty="0" smtClean="0"/>
              <a:t>Heat might be reflected off, or fire retardant drywall has some other quality I overlooked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Further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Fire retardant drywall has additional chemicals that cause it to expand, meaning less calcium sulphate</a:t>
            </a:r>
          </a:p>
          <a:p>
            <a:r>
              <a:rPr lang="en-US" dirty="0" smtClean="0"/>
              <a:t>Fiber glass strands weaved through it will also mean less gypsum and water storage capabilities</a:t>
            </a:r>
          </a:p>
          <a:p>
            <a:r>
              <a:rPr lang="en-US" dirty="0" smtClean="0"/>
              <a:t>Drywall, especially standard, will have defects and errors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to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a better way to create an airtight box</a:t>
            </a:r>
          </a:p>
          <a:p>
            <a:r>
              <a:rPr lang="en-US" dirty="0" smtClean="0"/>
              <a:t>Reduce the number of variables</a:t>
            </a:r>
          </a:p>
          <a:p>
            <a:pPr lvl="1"/>
            <a:r>
              <a:rPr lang="en-US" dirty="0" smtClean="0"/>
              <a:t>Quality </a:t>
            </a:r>
            <a:r>
              <a:rPr lang="en-US" dirty="0" smtClean="0"/>
              <a:t>of drywall</a:t>
            </a:r>
          </a:p>
          <a:p>
            <a:r>
              <a:rPr lang="en-US" dirty="0" smtClean="0"/>
              <a:t>Get better testing </a:t>
            </a:r>
            <a:r>
              <a:rPr lang="en-US" dirty="0" smtClean="0"/>
              <a:t>equipment</a:t>
            </a:r>
          </a:p>
        </p:txBody>
      </p:sp>
    </p:spTree>
  </p:cSld>
  <p:clrMapOvr>
    <a:masterClrMapping/>
  </p:clrMapOvr>
  <p:transition spd="med">
    <p:wipe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Further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out where the heat goes</a:t>
            </a:r>
          </a:p>
          <a:p>
            <a:r>
              <a:rPr lang="en-US" dirty="0" smtClean="0"/>
              <a:t>Find </a:t>
            </a:r>
            <a:r>
              <a:rPr lang="en-US" dirty="0" smtClean="0"/>
              <a:t>ideal combination of chemicals</a:t>
            </a:r>
          </a:p>
          <a:p>
            <a:r>
              <a:rPr lang="en-US" dirty="0" smtClean="0"/>
              <a:t>Find differences between other brands of drywall</a:t>
            </a:r>
          </a:p>
          <a:p>
            <a:r>
              <a:rPr lang="en-US" dirty="0" smtClean="0"/>
              <a:t>Be able to use realistic fire temperatures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397" y="2590801"/>
          <a:ext cx="8763003" cy="2190750"/>
        </p:xfrm>
        <a:graphic>
          <a:graphicData uri="http://schemas.openxmlformats.org/drawingml/2006/table">
            <a:tbl>
              <a:tblPr/>
              <a:tblGrid>
                <a:gridCol w="973667"/>
                <a:gridCol w="973667"/>
                <a:gridCol w="973667"/>
                <a:gridCol w="973667"/>
                <a:gridCol w="973667"/>
                <a:gridCol w="973667"/>
                <a:gridCol w="973667"/>
                <a:gridCol w="973667"/>
                <a:gridCol w="973667"/>
              </a:tblGrid>
              <a:tr h="727710"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Average Temp.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St. Deviation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Time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Surface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Rear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Surface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Rear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24.19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24.03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23.64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0.62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101.60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24.40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24.55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4.85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66.13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26.52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25.23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1.98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7467600" cy="1143000"/>
          </a:xfrm>
        </p:spPr>
        <p:txBody>
          <a:bodyPr/>
          <a:lstStyle/>
          <a:p>
            <a:pPr algn="ctr"/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5762"/>
            <a:ext cx="7467600" cy="4525963"/>
          </a:xfrm>
        </p:spPr>
        <p:txBody>
          <a:bodyPr/>
          <a:lstStyle/>
          <a:p>
            <a:r>
              <a:rPr lang="en-US" dirty="0" smtClean="0"/>
              <a:t>Is fire retardant drywall more effective at slowing fires because it has more water content?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Drywall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Drywall is the common name for gypsum board</a:t>
            </a:r>
          </a:p>
          <a:p>
            <a:pPr lvl="1"/>
            <a:r>
              <a:rPr lang="en-US" dirty="0" smtClean="0"/>
              <a:t>Gypsum compressed between two sheets of cardboard</a:t>
            </a:r>
          </a:p>
          <a:p>
            <a:pPr lvl="1"/>
            <a:r>
              <a:rPr lang="en-US" dirty="0" smtClean="0"/>
              <a:t>Gypsum = calcium sulphate</a:t>
            </a:r>
          </a:p>
          <a:p>
            <a:pPr lvl="1"/>
            <a:r>
              <a:rPr lang="en-US" dirty="0" smtClean="0"/>
              <a:t>Hydrate</a:t>
            </a:r>
          </a:p>
          <a:p>
            <a:pPr lvl="1"/>
            <a:r>
              <a:rPr lang="en-US" dirty="0" smtClean="0"/>
              <a:t>About 20% water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 spd="med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Fire Resistance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Gypsum doesn’t burn</a:t>
            </a:r>
          </a:p>
          <a:p>
            <a:r>
              <a:rPr lang="en-US" dirty="0" smtClean="0"/>
              <a:t>Will prevent fire from spreading until water has evaporated</a:t>
            </a:r>
          </a:p>
          <a:p>
            <a:pPr lvl="1"/>
            <a:r>
              <a:rPr lang="en-US" dirty="0" smtClean="0"/>
              <a:t>Shrinking will cause cracks in board</a:t>
            </a:r>
          </a:p>
          <a:p>
            <a:pPr lvl="1"/>
            <a:r>
              <a:rPr lang="en-US" dirty="0" smtClean="0"/>
              <a:t>Crumble and allow fire to spread</a:t>
            </a:r>
          </a:p>
        </p:txBody>
      </p:sp>
    </p:spTree>
  </p:cSld>
  <p:clrMapOvr>
    <a:masterClrMapping/>
  </p:clrMapOvr>
  <p:transition spd="med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Fire retardant drywall contains a higher percentage of water than standard drywall, it isn’t just the thickness</a:t>
            </a:r>
          </a:p>
          <a:p>
            <a:pPr lvl="1"/>
            <a:r>
              <a:rPr lang="en-US" dirty="0" smtClean="0"/>
              <a:t>Fire retardant drywall is designed to last longer before cracking</a:t>
            </a:r>
          </a:p>
          <a:p>
            <a:pPr lvl="1"/>
            <a:r>
              <a:rPr lang="en-US" dirty="0" smtClean="0"/>
              <a:t>More water would mean more time before a crack occurred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Sheet of fire retardant and standard drywall</a:t>
            </a:r>
          </a:p>
          <a:p>
            <a:r>
              <a:rPr lang="en-US" dirty="0" smtClean="0"/>
              <a:t>Heat gun</a:t>
            </a:r>
          </a:p>
          <a:p>
            <a:r>
              <a:rPr lang="en-US" dirty="0" smtClean="0"/>
              <a:t>Temperature probes</a:t>
            </a:r>
          </a:p>
          <a:p>
            <a:r>
              <a:rPr lang="en-US" dirty="0" smtClean="0"/>
              <a:t>Sheet of foam insulation</a:t>
            </a:r>
          </a:p>
          <a:p>
            <a:r>
              <a:rPr lang="en-US" dirty="0" smtClean="0"/>
              <a:t>Metal tape (fire resistant)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med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Cut 12 pieces of each type of drywall, 30cm x 30cm</a:t>
            </a:r>
            <a:endParaRPr lang="en-US" dirty="0"/>
          </a:p>
          <a:p>
            <a:r>
              <a:rPr lang="en-US" dirty="0" smtClean="0"/>
              <a:t>Build box out of boards of insulation, large enough to fit piece of drywall but preventing air from getting in/out</a:t>
            </a:r>
          </a:p>
          <a:p>
            <a:r>
              <a:rPr lang="en-US" dirty="0" smtClean="0"/>
              <a:t>Connect probe to each side of drywall square (use tape) and in hole in box</a:t>
            </a:r>
          </a:p>
          <a:p>
            <a:r>
              <a:rPr lang="en-US" dirty="0" smtClean="0"/>
              <a:t>Place drywall in front of box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Owner\My Documents\My Pictures\album 3-2-2011\000_0024.JPG"/>
          <p:cNvPicPr>
            <a:picLocks noChangeAspect="1" noChangeArrowheads="1"/>
          </p:cNvPicPr>
          <p:nvPr/>
        </p:nvPicPr>
        <p:blipFill>
          <a:blip r:embed="rId2" cstate="print"/>
          <a:srcRect l="8958" t="8966"/>
          <a:stretch>
            <a:fillRect/>
          </a:stretch>
        </p:blipFill>
        <p:spPr bwMode="auto">
          <a:xfrm>
            <a:off x="533400" y="533400"/>
            <a:ext cx="7894638" cy="591971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</p:sld>
</file>

<file path=ppt/theme/theme1.xml><?xml version="1.0" encoding="utf-8"?>
<a:theme xmlns:a="http://schemas.openxmlformats.org/drawingml/2006/main" name="Technic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819</TotalTime>
  <Words>651</Words>
  <Application>Microsoft Office PowerPoint</Application>
  <PresentationFormat>On-screen Show (4:3)</PresentationFormat>
  <Paragraphs>145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Technic</vt:lpstr>
      <vt:lpstr>Slide 1</vt:lpstr>
      <vt:lpstr>Drywall</vt:lpstr>
      <vt:lpstr>Problem</vt:lpstr>
      <vt:lpstr>Drywall</vt:lpstr>
      <vt:lpstr>Fire Resistance</vt:lpstr>
      <vt:lpstr>Hypothesis</vt:lpstr>
      <vt:lpstr>Materials</vt:lpstr>
      <vt:lpstr>Procedure</vt:lpstr>
      <vt:lpstr>Slide 9</vt:lpstr>
      <vt:lpstr>Slide 10</vt:lpstr>
      <vt:lpstr>Continued</vt:lpstr>
      <vt:lpstr>Slide 12</vt:lpstr>
      <vt:lpstr>Continued (Again)</vt:lpstr>
      <vt:lpstr>Removing the Water</vt:lpstr>
      <vt:lpstr>Logger Pro</vt:lpstr>
      <vt:lpstr>Slide 16</vt:lpstr>
      <vt:lpstr>Control Variables</vt:lpstr>
      <vt:lpstr>Initial Heat Transfer</vt:lpstr>
      <vt:lpstr>Water Loss</vt:lpstr>
      <vt:lpstr>Baked Heat Transfer</vt:lpstr>
      <vt:lpstr>Max Surface Heat</vt:lpstr>
      <vt:lpstr>Conclusion</vt:lpstr>
      <vt:lpstr>Further Research</vt:lpstr>
      <vt:lpstr>What to Change</vt:lpstr>
      <vt:lpstr>Further Testing</vt:lpstr>
      <vt:lpstr>Slide 26</vt:lpstr>
    </vt:vector>
  </TitlesOfParts>
  <Company>BASD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student1230</dc:creator>
  <cp:lastModifiedBy>Mike Isola</cp:lastModifiedBy>
  <cp:revision>89</cp:revision>
  <dcterms:created xsi:type="dcterms:W3CDTF">2010-02-28T19:13:16Z</dcterms:created>
  <dcterms:modified xsi:type="dcterms:W3CDTF">2011-03-05T03:44:54Z</dcterms:modified>
</cp:coreProperties>
</file>